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56" r:id="rId3"/>
    <p:sldId id="258" r:id="rId4"/>
    <p:sldId id="259" r:id="rId5"/>
    <p:sldId id="260" r:id="rId6"/>
    <p:sldId id="264" r:id="rId7"/>
    <p:sldId id="263" r:id="rId8"/>
    <p:sldId id="257" r:id="rId9"/>
    <p:sldId id="262"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23" autoAdjust="0"/>
  </p:normalViewPr>
  <p:slideViewPr>
    <p:cSldViewPr>
      <p:cViewPr varScale="1">
        <p:scale>
          <a:sx n="78" d="100"/>
          <a:sy n="78" d="100"/>
        </p:scale>
        <p:origin x="108" y="3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pPr/>
              <a:t>09.11.2023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B4C71EC6-210F-42DE-9C53-41977AD35B3D}" type="datetimeFigureOut">
              <a:rPr lang="ru-RU" smtClean="0"/>
              <a:pPr/>
              <a:t>09.11.2023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pPr/>
              <a:t>09.11.2023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pPr/>
              <a:t>09.11.2023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00808"/>
            <a:ext cx="7772400" cy="1944215"/>
          </a:xfrm>
        </p:spPr>
        <p:txBody>
          <a:bodyPr>
            <a:noAutofit/>
          </a:bodyPr>
          <a:lstStyle/>
          <a:p>
            <a:pPr algn="ctr"/>
            <a:r>
              <a:rPr lang="kk-KZ" sz="3600" b="1" dirty="0">
                <a:effectLst/>
                <a:latin typeface="Times New Roman" panose="02020603050405020304" pitchFamily="18" charset="0"/>
                <a:ea typeface="Calibri" panose="020F0502020204030204" pitchFamily="34" charset="0"/>
                <a:cs typeface="Times New Roman" panose="02020603050405020304" pitchFamily="18" charset="0"/>
              </a:rPr>
              <a:t>Дене шынықтыру мүғалімінің кәсіби дамуы</a:t>
            </a:r>
            <a:endParaRPr lang="ru-KZ"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0341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764704"/>
            <a:ext cx="7056784" cy="1631216"/>
          </a:xfrm>
          <a:prstGeom prst="rect">
            <a:avLst/>
          </a:prstGeom>
        </p:spPr>
        <p:txBody>
          <a:bodyPr wrap="square">
            <a:spAutoFit/>
          </a:bodyPr>
          <a:lstStyle/>
          <a:p>
            <a:pPr lvl="0" algn="ctr"/>
            <a:r>
              <a:rPr lang="kk-KZ" sz="2000" b="1" dirty="0">
                <a:latin typeface="Times New Roman" pitchFamily="18" charset="0"/>
                <a:cs typeface="Times New Roman" pitchFamily="18" charset="0"/>
              </a:rPr>
              <a:t>Сабақтың жоспары:</a:t>
            </a:r>
          </a:p>
          <a:p>
            <a:pPr lvl="0" algn="just"/>
            <a:endParaRPr lang="kk-KZ" sz="2000" b="1" dirty="0">
              <a:latin typeface="Times New Roman" pitchFamily="18" charset="0"/>
              <a:cs typeface="Times New Roman" pitchFamily="18" charset="0"/>
            </a:endParaRPr>
          </a:p>
          <a:p>
            <a:pPr lvl="0"/>
            <a:r>
              <a:rPr lang="kk-KZ" sz="2000" dirty="0"/>
              <a:t>1.Мұғалімнің кәсіби өзін-өзі тәрбиелеуі.</a:t>
            </a:r>
            <a:endParaRPr lang="ru-RU" sz="2000" dirty="0"/>
          </a:p>
          <a:p>
            <a:pPr lvl="0"/>
            <a:r>
              <a:rPr lang="kk-KZ" sz="2000" dirty="0"/>
              <a:t>2.Педагогикалық ЖОО-ның студенттері  мен мұғалімдердің өздігінен білім алу негізі.</a:t>
            </a:r>
            <a:endParaRPr lang="ru-RU" sz="2000" dirty="0"/>
          </a:p>
        </p:txBody>
      </p:sp>
      <p:pic>
        <p:nvPicPr>
          <p:cNvPr id="1026" name="Picture 2" descr="ÐÐ°ÑÑÐ¸Ð½ÐºÐ¸ Ð¿Ð¾ Ð·Ð°Ð¿ÑÐ¾ÑÑ ÐºÐ½Ð¸Ð³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3140968"/>
            <a:ext cx="5904656"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8260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208912" cy="3108543"/>
          </a:xfrm>
          <a:prstGeom prst="rect">
            <a:avLst/>
          </a:prstGeom>
        </p:spPr>
        <p:txBody>
          <a:bodyPr wrap="square">
            <a:spAutoFit/>
          </a:bodyPr>
          <a:lstStyle/>
          <a:p>
            <a:pPr algn="just"/>
            <a:r>
              <a:rPr lang="kk-KZ" sz="2800" b="1" i="1" dirty="0">
                <a:latin typeface="Times New Roman" pitchFamily="18" charset="0"/>
                <a:cs typeface="Times New Roman" pitchFamily="18" charset="0"/>
              </a:rPr>
              <a:t>Негізгі мақсат </a:t>
            </a:r>
            <a:r>
              <a:rPr lang="kk-KZ" sz="2800" b="1" dirty="0">
                <a:latin typeface="Times New Roman" pitchFamily="18" charset="0"/>
                <a:cs typeface="Times New Roman" pitchFamily="18" charset="0"/>
              </a:rPr>
              <a:t>– </a:t>
            </a:r>
            <a:r>
              <a:rPr lang="kk-KZ" sz="2800" dirty="0"/>
              <a:t>  Мұғалімнің өзін-өзі тәрбиелеуіндегі борыш, жауапкершілік, кәсңби намыс сияқты қажеттіліктерді анықтау,дамыту. Өзін-өзі тәрбиелеу, бақылау. Жан-жақты болуын қалыптастыру.</a:t>
            </a:r>
            <a:endParaRPr lang="ru-RU" sz="2800" dirty="0"/>
          </a:p>
          <a:p>
            <a:pPr algn="just"/>
            <a:r>
              <a:rPr lang="kk-KZ" sz="2800" dirty="0"/>
              <a:t> Жаңа технологияларды қолдануын жоғарылату.</a:t>
            </a:r>
            <a:endParaRPr lang="ru-RU" sz="2800" dirty="0"/>
          </a:p>
        </p:txBody>
      </p:sp>
    </p:spTree>
    <p:extLst>
      <p:ext uri="{BB962C8B-B14F-4D97-AF65-F5344CB8AC3E}">
        <p14:creationId xmlns:p14="http://schemas.microsoft.com/office/powerpoint/2010/main" val="415392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467544" y="476672"/>
            <a:ext cx="8352928" cy="50405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kk-KZ" sz="2000" b="1" dirty="0"/>
              <a:t>Мұғалімнің кәсіби өзін-өзі тәрбиелеуі</a:t>
            </a:r>
            <a:endParaRPr lang="ru-RU" sz="2000" dirty="0"/>
          </a:p>
          <a:p>
            <a:pPr algn="just"/>
            <a:r>
              <a:rPr lang="kk-KZ" sz="2000" dirty="0"/>
              <a:t> </a:t>
            </a:r>
            <a:endParaRPr lang="ru-RU" sz="2000" dirty="0"/>
          </a:p>
          <a:p>
            <a:pPr algn="just"/>
            <a:r>
              <a:rPr lang="kk-KZ" sz="2000" dirty="0"/>
              <a:t>Кәсіби өзін-өзі тәрбиелеу кез-келген  әрекет сияқты мотивтер мен белсенділіктің күрделі жүйесіне ие. Мұғалімнің өзін-өзі тәрбиелеуінің қорғаушы күші өздігінен даму қажеттілігі. Кәсіби өзін-өзі тәрбиелеу негізінде, педагог әрекетіндей сияқты, мақсат пен мотив арасындағы қарама-қайшылық жатыр. Мотивтің мақсатқа жылжуын қамтамасыз ету – өзін-өзі тәрбиелеу қажеттілігі болып табылады. Мұғалімнің өзін-өзі тәрбиелеудегі мұндай қажеттілік белсенділікпен анықталады: борыш, жауапкершілік, кәсіби намыс т.б.</a:t>
            </a:r>
            <a:endParaRPr lang="ru-RU" sz="2000" dirty="0"/>
          </a:p>
        </p:txBody>
      </p:sp>
    </p:spTree>
    <p:extLst>
      <p:ext uri="{BB962C8B-B14F-4D97-AF65-F5344CB8AC3E}">
        <p14:creationId xmlns:p14="http://schemas.microsoft.com/office/powerpoint/2010/main" val="4138143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323528" y="260648"/>
            <a:ext cx="4536504" cy="62646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kk-KZ" sz="1600" dirty="0"/>
              <a:t>Педагогтың өзін-өзі бағалауын қалыптастыру тәсілі – өз нәтижесін жеке тұлғамен, педагог іс-әрекетінің нәтижесімен салыстырады. Бұндай жұмыс бірінші курстан басталуы  қажет. Кәсіби идеалды </a:t>
            </a:r>
            <a:r>
              <a:rPr lang="kk-KZ" sz="1600"/>
              <a:t>қалыптастырудың қарапайым </a:t>
            </a:r>
            <a:r>
              <a:rPr lang="kk-KZ" sz="1600" dirty="0"/>
              <a:t>тәсілі-арнайы әдебиет оқу, көрнекті педагогтардың өмірі мен шығармашылығымен танысу. Мұғалімнің  дұрыс қалыптасқан идеалы – оның өзін-өзі тәрбиелеу жағдайларының тиімділігі.</a:t>
            </a:r>
            <a:endParaRPr lang="ru-RU" sz="1600" dirty="0"/>
          </a:p>
          <a:p>
            <a:pPr algn="just"/>
            <a:r>
              <a:rPr lang="kk-KZ" sz="1600" dirty="0"/>
              <a:t>Өзін-өзі тәрбиелеу процесінің сыртқы факторлары: </a:t>
            </a:r>
            <a:endParaRPr lang="ru-RU" sz="1600" dirty="0"/>
          </a:p>
          <a:p>
            <a:pPr lvl="0" algn="just"/>
            <a:r>
              <a:rPr lang="kk-KZ" sz="1600" dirty="0"/>
              <a:t>-Педагогикалық ұжым.</a:t>
            </a:r>
            <a:endParaRPr lang="ru-RU" sz="1600" dirty="0"/>
          </a:p>
          <a:p>
            <a:pPr lvl="0" algn="just"/>
            <a:r>
              <a:rPr lang="kk-KZ" sz="1600" dirty="0"/>
              <a:t>-Мектепті басқару стилі,</a:t>
            </a:r>
            <a:endParaRPr lang="ru-RU" sz="1600" dirty="0"/>
          </a:p>
          <a:p>
            <a:pPr lvl="0" algn="just"/>
            <a:r>
              <a:rPr lang="kk-KZ" sz="1600" dirty="0"/>
              <a:t>-Бос уақыт.</a:t>
            </a:r>
            <a:endParaRPr lang="ru-RU" sz="1600" dirty="0"/>
          </a:p>
        </p:txBody>
      </p:sp>
      <p:pic>
        <p:nvPicPr>
          <p:cNvPr id="5122" name="Picture 2" descr="ÐÐ¾ÑÐ¾Ð¶ÐµÐµ Ð¸Ð·Ð¾Ð±ÑÐ°Ð¶ÐµÐ½Ð¸Ðµ"/>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4048" y="980728"/>
            <a:ext cx="3826197"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495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683568" y="260648"/>
            <a:ext cx="7848872" cy="6264696"/>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just"/>
            <a:r>
              <a:rPr lang="kk-KZ" dirty="0"/>
              <a:t>Педагогикалық ұжымға алғаш келгенде талаптарын, принциптерін, сындарын көріп, кәсіби идеал талаптарына үйренеді.</a:t>
            </a:r>
            <a:endParaRPr lang="ru-RU" dirty="0"/>
          </a:p>
          <a:p>
            <a:pPr algn="just"/>
            <a:r>
              <a:rPr lang="kk-KZ" dirty="0"/>
              <a:t>Мектеп басшылары педагогтарға жағдайлар жасауы  керек.</a:t>
            </a:r>
            <a:endParaRPr lang="ru-RU" dirty="0"/>
          </a:p>
          <a:p>
            <a:pPr algn="just"/>
            <a:r>
              <a:rPr lang="kk-KZ" dirty="0"/>
              <a:t>Уақыт не үшін қажет. Уақыт педагогқа көркем әдебиет оқуға, музей, театр, көрмеге баруға, фильмдер көруге, әлеуметтік, психологиялық, педагогикалық әдебиет оқуына қажет.</a:t>
            </a:r>
            <a:endParaRPr lang="ru-RU" dirty="0"/>
          </a:p>
          <a:p>
            <a:pPr algn="just"/>
            <a:r>
              <a:rPr lang="kk-KZ" dirty="0"/>
              <a:t>Кәсіби өзін-өзі тәрбиелеу процесінде бір-бірімен тығыз байланысты 3 кезеңді көрсетуге болады:</a:t>
            </a:r>
            <a:endParaRPr lang="ru-RU" dirty="0"/>
          </a:p>
          <a:p>
            <a:pPr lvl="0" algn="just"/>
            <a:r>
              <a:rPr lang="kk-KZ" dirty="0"/>
              <a:t>Өзін-өзі тану,</a:t>
            </a:r>
            <a:endParaRPr lang="ru-RU" dirty="0"/>
          </a:p>
          <a:p>
            <a:pPr lvl="0" algn="just"/>
            <a:r>
              <a:rPr lang="kk-KZ" dirty="0"/>
              <a:t>Өзін-өзі бағдарлау,</a:t>
            </a:r>
            <a:endParaRPr lang="ru-RU" dirty="0"/>
          </a:p>
          <a:p>
            <a:pPr lvl="0" algn="just"/>
            <a:r>
              <a:rPr lang="kk-KZ" dirty="0"/>
              <a:t>Өз-өзіне әсер беру.</a:t>
            </a:r>
            <a:endParaRPr lang="ru-RU" dirty="0"/>
          </a:p>
        </p:txBody>
      </p:sp>
    </p:spTree>
    <p:extLst>
      <p:ext uri="{BB962C8B-B14F-4D97-AF65-F5344CB8AC3E}">
        <p14:creationId xmlns:p14="http://schemas.microsoft.com/office/powerpoint/2010/main" val="1984895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568952" cy="6370975"/>
          </a:xfrm>
          <a:prstGeom prst="rect">
            <a:avLst/>
          </a:prstGeom>
        </p:spPr>
        <p:txBody>
          <a:bodyPr wrap="square">
            <a:spAutoFit/>
          </a:bodyPr>
          <a:lstStyle/>
          <a:p>
            <a:pPr algn="just"/>
            <a:r>
              <a:rPr lang="kk-KZ" sz="2400" dirty="0"/>
              <a:t>Мұғалімнің </a:t>
            </a:r>
            <a:r>
              <a:rPr lang="kk-KZ" sz="2400" b="1" dirty="0"/>
              <a:t>кәсіби өзін-өзі тануына </a:t>
            </a:r>
            <a:r>
              <a:rPr lang="kk-KZ" sz="2400" dirty="0"/>
              <a:t>психология көмектеседі. Ол үшін әр түрлі әдістемелер бар. Кәсіби өзін-өзі тануы керек, эмоционалды, темперамент, мінез, танымдық процестерінің ерекшеліктерін, қабылдау, ес, қиял, ойлау, сөйлеу, зейін ерекшеліктерін зерттеуге мүмкіндік береді.</a:t>
            </a:r>
            <a:endParaRPr lang="ru-RU" sz="2400" dirty="0"/>
          </a:p>
          <a:p>
            <a:pPr algn="just"/>
            <a:r>
              <a:rPr lang="kk-KZ" sz="2400" dirty="0"/>
              <a:t>Өзін-өзі бағдарламалау процесін дамыту үшін төмендегі вариантты бірінші курс студенттеріне ұсынуға болады.</a:t>
            </a:r>
            <a:endParaRPr lang="ru-RU" sz="2400" dirty="0"/>
          </a:p>
          <a:p>
            <a:pPr algn="just"/>
            <a:r>
              <a:rPr lang="kk-KZ" sz="2400" dirty="0"/>
              <a:t>Өзін-өзі тану,өздігінен білім алу, Өзін – өзі тәрбиелеу, міндеттер, Жолдар мен құралдар</a:t>
            </a:r>
            <a:endParaRPr lang="ru-RU" sz="2400" dirty="0"/>
          </a:p>
          <a:p>
            <a:pPr algn="just"/>
            <a:r>
              <a:rPr lang="kk-KZ" sz="2400" dirty="0"/>
              <a:t> Өз-өзіне әсер беру құралдары мен тәсілдері әр түрлі. Жеке бас ерекшеліктерін және нақты жағдайларды ескере отырып әр адам оларды таңдай алады. Өзін-өзі тәрбиелеу құралдарына өзінің психологиялық жағдайын басқару, яғни өзін-өзі реттеу құралдары жатады. Олар: релаксация, аутотренинг.</a:t>
            </a:r>
            <a:endParaRPr lang="ru-RU" sz="2400" dirty="0"/>
          </a:p>
        </p:txBody>
      </p:sp>
    </p:spTree>
    <p:extLst>
      <p:ext uri="{BB962C8B-B14F-4D97-AF65-F5344CB8AC3E}">
        <p14:creationId xmlns:p14="http://schemas.microsoft.com/office/powerpoint/2010/main" val="3498823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332656"/>
            <a:ext cx="8280920" cy="5447645"/>
          </a:xfrm>
          <a:prstGeom prst="rect">
            <a:avLst/>
          </a:prstGeom>
        </p:spPr>
        <p:txBody>
          <a:bodyPr wrap="square">
            <a:spAutoFit/>
          </a:bodyPr>
          <a:lstStyle/>
          <a:p>
            <a:pPr algn="ctr"/>
            <a:r>
              <a:rPr lang="kk-KZ" u="sng" dirty="0"/>
              <a:t>Педагогикалық ЖОО-ның студенттері мен мұғалімдерінің өздігінен білім алуының негізі.</a:t>
            </a:r>
            <a:endParaRPr lang="ru-RU" dirty="0"/>
          </a:p>
          <a:p>
            <a:pPr algn="just"/>
            <a:r>
              <a:rPr lang="kk-KZ" dirty="0"/>
              <a:t> </a:t>
            </a:r>
            <a:endParaRPr lang="ru-RU" dirty="0"/>
          </a:p>
          <a:p>
            <a:pPr algn="just"/>
            <a:r>
              <a:rPr lang="kk-KZ" dirty="0"/>
              <a:t>Мектеп бітірушілер педагогикалық жоғарғы оқу орнына келгенде жаңа жағдайларға тап болады, себебі оларға жоғары талаптар қояды: өз уақытын дұрыс бөлу және жоспарлау, өз жұмыс орнын ұйымдастыру, кітаппен арнайы әдебиетпен жұмыс істеу және т.б.</a:t>
            </a:r>
            <a:endParaRPr lang="ru-RU" dirty="0"/>
          </a:p>
          <a:p>
            <a:pPr algn="just"/>
            <a:r>
              <a:rPr lang="kk-KZ" dirty="0"/>
              <a:t>Өзіндік жұмыс іскерлігі мен дағдысын игеру педагогикалық түрде дұрыс жасалған күн режиміне байланысты басталады. Оқу және оқудан тыс әрекетін дұрыс жоспарлау, демалысқа, өзіндік білім алуға уақыт қалдыру қажет.</a:t>
            </a:r>
            <a:endParaRPr lang="ru-RU" dirty="0"/>
          </a:p>
          <a:p>
            <a:pPr algn="just"/>
            <a:r>
              <a:rPr lang="kk-KZ" dirty="0"/>
              <a:t>Өзіндік жұмыс дағдыларын игеру және оқу еңбегін ұйымдастыру іскерлігі ойлау мәдениетін, яғни талдауда, салыстыруда, жалпылауда, нақтылауда көрінеді, яғни білімін қолдана білуді, танымдық қызығушылық, танымдық есептерді шеше алу, іскерлігі мен дағдысын, өздігінен білім алуды, ауызша және жазбаша сөйлеуді үйренуді, өз уақытын дұрыс қолдана білуді, рухани және дене күштерін дұрыс жұмсауды қалыптастыруға байланысты.</a:t>
            </a:r>
            <a:endParaRPr lang="ru-RU" dirty="0"/>
          </a:p>
          <a:p>
            <a:pPr algn="just"/>
            <a:endParaRPr lang="ru-RU" sz="2400" dirty="0"/>
          </a:p>
        </p:txBody>
      </p:sp>
    </p:spTree>
    <p:extLst>
      <p:ext uri="{BB962C8B-B14F-4D97-AF65-F5344CB8AC3E}">
        <p14:creationId xmlns:p14="http://schemas.microsoft.com/office/powerpoint/2010/main" val="1257068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ÐÐ°ÑÑÐ¸Ð½ÐºÐ¸ Ð¿Ð¾ Ð·Ð°Ð¿ÑÐ¾ÑÑ Ð½Ð°Ð·Ð°ÑÐ»Ð°ÑÑÒ£ÑÐ·ÒÐ° ÑÐ°ÑÐ¼ÐµÑ"/>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2" y="0"/>
            <a:ext cx="914267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547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213</TotalTime>
  <Words>542</Words>
  <Application>Microsoft Office PowerPoint</Application>
  <PresentationFormat>Экран (4:3)</PresentationFormat>
  <Paragraphs>31</Paragraphs>
  <Slides>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9</vt:i4>
      </vt:variant>
    </vt:vector>
  </HeadingPairs>
  <TitlesOfParts>
    <vt:vector size="16" baseType="lpstr">
      <vt:lpstr>Calibri</vt:lpstr>
      <vt:lpstr>Lucida Sans Unicode</vt:lpstr>
      <vt:lpstr>Times New Roman</vt:lpstr>
      <vt:lpstr>Verdana</vt:lpstr>
      <vt:lpstr>Wingdings 2</vt:lpstr>
      <vt:lpstr>Wingdings 3</vt:lpstr>
      <vt:lpstr>Открытая</vt:lpstr>
      <vt:lpstr>Дене шынықтыру мүғалімінің кәсіби дамуы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 «Көру қабілеті бұзылған оқушылармен дене тәрбиесі сабақтарын жүргізу: Бірлесіп үйрету»</dc:title>
  <dc:creator>Пользователь</dc:creator>
  <cp:lastModifiedBy>user</cp:lastModifiedBy>
  <cp:revision>18</cp:revision>
  <dcterms:created xsi:type="dcterms:W3CDTF">2019-04-22T17:41:00Z</dcterms:created>
  <dcterms:modified xsi:type="dcterms:W3CDTF">2023-11-09T03:01:23Z</dcterms:modified>
</cp:coreProperties>
</file>